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7" r:id="rId8"/>
    <p:sldId id="268" r:id="rId9"/>
    <p:sldId id="270" r:id="rId10"/>
    <p:sldId id="274" r:id="rId11"/>
    <p:sldId id="276" r:id="rId12"/>
    <p:sldId id="277" r:id="rId13"/>
    <p:sldId id="288" r:id="rId14"/>
    <p:sldId id="281" r:id="rId15"/>
    <p:sldId id="290" r:id="rId16"/>
    <p:sldId id="285" r:id="rId17"/>
    <p:sldId id="291" r:id="rId18"/>
    <p:sldId id="286" r:id="rId19"/>
    <p:sldId id="287" r:id="rId20"/>
  </p:sldIdLst>
  <p:sldSz cx="18288000" cy="10287000"/>
  <p:notesSz cx="6858000" cy="9144000"/>
  <p:embeddedFontLst>
    <p:embeddedFont>
      <p:font typeface="Agrandir Narrow Bold" panose="020B0604020202020204" charset="0"/>
      <p:regular r:id="rId21"/>
    </p:embeddedFont>
    <p:embeddedFont>
      <p:font typeface="Days" panose="02000505050000020004" charset="0"/>
      <p:regular r:id="rId22"/>
    </p:embeddedFont>
    <p:embeddedFont>
      <p:font typeface="Open Sauce Light" panose="020B0604020202020204" charset="0"/>
      <p:regular r:id="rId23"/>
    </p:embeddedFont>
    <p:embeddedFont>
      <p:font typeface="Open Sauce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700" y="6231903"/>
            <a:ext cx="15651871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904227"/>
            <a:ext cx="8243297" cy="15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546" spc="205">
                <a:solidFill>
                  <a:srgbClr val="FFFFFF"/>
                </a:solidFill>
                <a:latin typeface="Days"/>
              </a:rPr>
              <a:t>Major Project Presentation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07047"/>
            <a:ext cx="14139390" cy="194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 spc="256">
                <a:solidFill>
                  <a:srgbClr val="FFFFFF"/>
                </a:solidFill>
                <a:latin typeface="Days"/>
              </a:rPr>
              <a:t>Dayalbagh Educational Institute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00650"/>
            <a:ext cx="15651871" cy="78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5546" spc="205">
                <a:solidFill>
                  <a:srgbClr val="FFFFFF"/>
                </a:solidFill>
                <a:latin typeface="Days"/>
              </a:rPr>
              <a:t>Real Time Hand Gesture Detection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8225" y="6565278"/>
            <a:ext cx="1565187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</a:pPr>
            <a:r>
              <a:rPr lang="en-US" sz="2599" spc="96" dirty="0">
                <a:solidFill>
                  <a:srgbClr val="FFFFFF"/>
                </a:solidFill>
                <a:latin typeface="Days"/>
              </a:rPr>
              <a:t>Submitted by: Kapil Srivastava, Kartikeya </a:t>
            </a:r>
          </a:p>
          <a:p>
            <a:pPr>
              <a:lnSpc>
                <a:spcPts val="2859"/>
              </a:lnSpc>
            </a:pPr>
            <a:r>
              <a:rPr lang="en-US" sz="2599" spc="96" dirty="0">
                <a:solidFill>
                  <a:srgbClr val="FFFFFF"/>
                </a:solidFill>
                <a:latin typeface="Days"/>
              </a:rPr>
              <a:t>Roll No. : 1700644, 2002051</a:t>
            </a:r>
          </a:p>
          <a:p>
            <a:pPr>
              <a:lnSpc>
                <a:spcPts val="2859"/>
              </a:lnSpc>
            </a:pPr>
            <a:r>
              <a:rPr lang="en-US" sz="2599" spc="96" dirty="0">
                <a:solidFill>
                  <a:srgbClr val="FFFFFF"/>
                </a:solidFill>
                <a:latin typeface="Days"/>
              </a:rPr>
              <a:t>Branch : Civil 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9175" y="7950847"/>
            <a:ext cx="15651871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899" spc="107" dirty="0">
                <a:solidFill>
                  <a:srgbClr val="FFFFFF"/>
                </a:solidFill>
                <a:latin typeface="Days"/>
              </a:rPr>
              <a:t>Under the supervision of Ms. Priyanka Chauhan</a:t>
            </a:r>
          </a:p>
          <a:p>
            <a:pPr algn="ctr">
              <a:lnSpc>
                <a:spcPts val="3189"/>
              </a:lnSpc>
            </a:pPr>
            <a:r>
              <a:rPr lang="en-US" sz="2899" spc="107" dirty="0">
                <a:solidFill>
                  <a:srgbClr val="FFFFFF"/>
                </a:solidFill>
                <a:latin typeface="Days"/>
              </a:rPr>
              <a:t>(Department of Civil Engineering)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03036" y="1940706"/>
            <a:ext cx="14097824" cy="7090641"/>
          </a:xfrm>
          <a:custGeom>
            <a:avLst/>
            <a:gdLst/>
            <a:ahLst/>
            <a:cxnLst/>
            <a:rect l="l" t="t" r="r" b="b"/>
            <a:pathLst>
              <a:path w="14097824" h="7090641">
                <a:moveTo>
                  <a:pt x="0" y="0"/>
                </a:moveTo>
                <a:lnTo>
                  <a:pt x="14097824" y="0"/>
                </a:lnTo>
                <a:lnTo>
                  <a:pt x="14097824" y="7090641"/>
                </a:lnTo>
                <a:lnTo>
                  <a:pt x="0" y="7090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" r="-37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69170" y="504830"/>
            <a:ext cx="10610702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153">
                <a:solidFill>
                  <a:srgbClr val="000000"/>
                </a:solidFill>
                <a:latin typeface="Days"/>
              </a:rPr>
              <a:t>Model Training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29043" y="1871802"/>
            <a:ext cx="12247043" cy="7386498"/>
          </a:xfrm>
          <a:custGeom>
            <a:avLst/>
            <a:gdLst/>
            <a:ahLst/>
            <a:cxnLst/>
            <a:rect l="l" t="t" r="r" b="b"/>
            <a:pathLst>
              <a:path w="12247043" h="7386498">
                <a:moveTo>
                  <a:pt x="0" y="0"/>
                </a:moveTo>
                <a:lnTo>
                  <a:pt x="12247043" y="0"/>
                </a:lnTo>
                <a:lnTo>
                  <a:pt x="12247043" y="7386498"/>
                </a:lnTo>
                <a:lnTo>
                  <a:pt x="0" y="7386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69170" y="504830"/>
            <a:ext cx="10610702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153">
                <a:solidFill>
                  <a:srgbClr val="000000"/>
                </a:solidFill>
                <a:latin typeface="Days"/>
              </a:rPr>
              <a:t>Model Training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4289" y="2430988"/>
            <a:ext cx="8550232" cy="5425023"/>
          </a:xfrm>
          <a:custGeom>
            <a:avLst/>
            <a:gdLst/>
            <a:ahLst/>
            <a:cxnLst/>
            <a:rect l="l" t="t" r="r" b="b"/>
            <a:pathLst>
              <a:path w="8550232" h="5425023">
                <a:moveTo>
                  <a:pt x="0" y="0"/>
                </a:moveTo>
                <a:lnTo>
                  <a:pt x="8550232" y="0"/>
                </a:lnTo>
                <a:lnTo>
                  <a:pt x="8550232" y="5425024"/>
                </a:lnTo>
                <a:lnTo>
                  <a:pt x="0" y="5425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693" r="-341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430988"/>
            <a:ext cx="8496171" cy="5425023"/>
          </a:xfrm>
          <a:custGeom>
            <a:avLst/>
            <a:gdLst/>
            <a:ahLst/>
            <a:cxnLst/>
            <a:rect l="l" t="t" r="r" b="b"/>
            <a:pathLst>
              <a:path w="8496171" h="5425023">
                <a:moveTo>
                  <a:pt x="0" y="0"/>
                </a:moveTo>
                <a:lnTo>
                  <a:pt x="8496171" y="0"/>
                </a:lnTo>
                <a:lnTo>
                  <a:pt x="8496171" y="5425024"/>
                </a:lnTo>
                <a:lnTo>
                  <a:pt x="0" y="5425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87" r="-390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69170" y="504830"/>
            <a:ext cx="10610702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153">
                <a:solidFill>
                  <a:srgbClr val="000000"/>
                </a:solidFill>
                <a:latin typeface="Days"/>
              </a:rPr>
              <a:t>Model Testing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5164-1DAF-B47F-BDE3-9DDC2E0B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95300"/>
            <a:ext cx="8229600" cy="1143000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Days" panose="02000505050000020004" charset="0"/>
              </a:rPr>
              <a:t>Sentence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72901-DC4F-2C4C-F471-CF6A429F4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0" y="2171700"/>
            <a:ext cx="9220200" cy="3619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dirty="0">
                <a:latin typeface="Days" panose="02000505050000020004" charset="0"/>
              </a:rPr>
              <a:t>Libraries used to form sentences are as follows:</a:t>
            </a:r>
          </a:p>
          <a:p>
            <a:r>
              <a:rPr lang="en-IN" sz="2800" b="1" dirty="0">
                <a:latin typeface="Days" panose="02000505050000020004" charset="0"/>
              </a:rPr>
              <a:t>	import random</a:t>
            </a:r>
          </a:p>
          <a:p>
            <a:r>
              <a:rPr lang="en-IN" sz="2800" b="1" dirty="0">
                <a:latin typeface="Days" panose="02000505050000020004" charset="0"/>
              </a:rPr>
              <a:t>	import cv2</a:t>
            </a:r>
          </a:p>
          <a:p>
            <a:r>
              <a:rPr lang="en-IN" sz="2800" b="1" dirty="0">
                <a:latin typeface="Days" panose="02000505050000020004" charset="0"/>
              </a:rPr>
              <a:t>	from </a:t>
            </a:r>
            <a:r>
              <a:rPr lang="en-IN" sz="2800" b="1" dirty="0" err="1">
                <a:latin typeface="Days" panose="02000505050000020004" charset="0"/>
              </a:rPr>
              <a:t>tkinter</a:t>
            </a:r>
            <a:r>
              <a:rPr lang="en-IN" sz="2800" b="1" dirty="0">
                <a:latin typeface="Days" panose="02000505050000020004" charset="0"/>
              </a:rPr>
              <a:t> import *</a:t>
            </a:r>
          </a:p>
          <a:p>
            <a:r>
              <a:rPr lang="en-IN" sz="2800" b="1" dirty="0">
                <a:latin typeface="Days" panose="02000505050000020004" charset="0"/>
              </a:rPr>
              <a:t>	from </a:t>
            </a:r>
            <a:r>
              <a:rPr lang="en-IN" sz="2800" b="1" dirty="0" err="1">
                <a:latin typeface="Days" panose="02000505050000020004" charset="0"/>
              </a:rPr>
              <a:t>tkinter.ttk</a:t>
            </a:r>
            <a:r>
              <a:rPr lang="en-IN" sz="2800" b="1" dirty="0">
                <a:latin typeface="Days" panose="02000505050000020004" charset="0"/>
              </a:rPr>
              <a:t> import *</a:t>
            </a:r>
          </a:p>
          <a:p>
            <a:r>
              <a:rPr lang="en-IN" sz="2800" b="1" dirty="0">
                <a:latin typeface="Days" panose="02000505050000020004" charset="0"/>
              </a:rPr>
              <a:t>	import pyttsx3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2217267B-F25D-4670-FD23-EF465DC958DA}"/>
              </a:ext>
            </a:extLst>
          </p:cNvPr>
          <p:cNvSpPr/>
          <p:nvPr/>
        </p:nvSpPr>
        <p:spPr>
          <a:xfrm rot="5015114">
            <a:off x="9186530" y="1890933"/>
            <a:ext cx="15802157" cy="10607699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102" name="Picture 6" descr="pyttsx3 module || Text to speech in python">
            <a:extLst>
              <a:ext uri="{FF2B5EF4-FFF2-40B4-BE49-F238E27FC236}">
                <a16:creationId xmlns:a16="http://schemas.microsoft.com/office/drawing/2014/main" id="{E5A7B86B-3702-A706-53F8-E11301DE9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324600"/>
            <a:ext cx="3962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uide to OpenCV and Python-Dynamic Duo of Image Processing">
            <a:extLst>
              <a:ext uri="{FF2B5EF4-FFF2-40B4-BE49-F238E27FC236}">
                <a16:creationId xmlns:a16="http://schemas.microsoft.com/office/drawing/2014/main" id="{1441709C-9FA8-AD65-1EAE-C96BAFC6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216617"/>
            <a:ext cx="5257800" cy="357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andom' Library | Python">
            <a:extLst>
              <a:ext uri="{FF2B5EF4-FFF2-40B4-BE49-F238E27FC236}">
                <a16:creationId xmlns:a16="http://schemas.microsoft.com/office/drawing/2014/main" id="{3E8126AA-3330-12AD-5982-162AC948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069" y="1508092"/>
            <a:ext cx="5486400" cy="47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574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74757" y="2416733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3469170" y="504830"/>
            <a:ext cx="10610702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153" dirty="0">
                <a:solidFill>
                  <a:srgbClr val="000000"/>
                </a:solidFill>
                <a:latin typeface="Days"/>
              </a:rPr>
              <a:t>Issues encountered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200" y="1790700"/>
            <a:ext cx="17449800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4036" lvl="1" indent="-297018">
              <a:lnSpc>
                <a:spcPts val="3026"/>
              </a:lnSpc>
              <a:buFont typeface="Arial"/>
              <a:buChar char="•"/>
            </a:pPr>
            <a:r>
              <a:rPr lang="en-US" sz="2800" spc="102" dirty="0">
                <a:solidFill>
                  <a:srgbClr val="000000"/>
                </a:solidFill>
                <a:latin typeface="Days"/>
              </a:rPr>
              <a:t>Model Compatibility Issue </a:t>
            </a:r>
          </a:p>
          <a:p>
            <a:pPr marL="594036" lvl="1" indent="-297018">
              <a:lnSpc>
                <a:spcPts val="3026"/>
              </a:lnSpc>
              <a:buFont typeface="Arial"/>
              <a:buChar char="•"/>
            </a:pPr>
            <a:endParaRPr lang="en-US" sz="3200" spc="102" dirty="0">
              <a:solidFill>
                <a:srgbClr val="000000"/>
              </a:solidFill>
              <a:latin typeface="Days"/>
            </a:endParaRPr>
          </a:p>
          <a:p>
            <a:pPr marL="594036" lvl="1" indent="-297018">
              <a:lnSpc>
                <a:spcPts val="3026"/>
              </a:lnSpc>
              <a:buFont typeface="Arial"/>
              <a:buChar char="•"/>
            </a:pPr>
            <a:r>
              <a:rPr lang="en-US" sz="2800" spc="88" dirty="0">
                <a:solidFill>
                  <a:srgbClr val="000000"/>
                </a:solidFill>
                <a:latin typeface="Days"/>
              </a:rPr>
              <a:t>Universal Dataset Unavailability : For Hand Gesture Detection, there are very less amount of data available. To overcome this problem, a universal dataset needs to be created.</a:t>
            </a:r>
          </a:p>
          <a:p>
            <a:pPr>
              <a:lnSpc>
                <a:spcPts val="3026"/>
              </a:lnSpc>
            </a:pPr>
            <a:endParaRPr lang="en-US" sz="2800" spc="88" dirty="0">
              <a:solidFill>
                <a:srgbClr val="000000"/>
              </a:solidFill>
              <a:latin typeface="Days"/>
            </a:endParaRPr>
          </a:p>
          <a:p>
            <a:pPr>
              <a:lnSpc>
                <a:spcPts val="3026"/>
              </a:lnSpc>
            </a:pPr>
            <a:endParaRPr lang="en-US" sz="2800" spc="88" dirty="0">
              <a:solidFill>
                <a:srgbClr val="000000"/>
              </a:solidFill>
              <a:latin typeface="Days"/>
            </a:endParaRPr>
          </a:p>
          <a:p>
            <a:pPr marL="594036" lvl="1" indent="-297018">
              <a:lnSpc>
                <a:spcPts val="3026"/>
              </a:lnSpc>
              <a:buFont typeface="Arial"/>
              <a:buChar char="•"/>
            </a:pPr>
            <a:r>
              <a:rPr lang="en-US" sz="2800" spc="88" dirty="0">
                <a:solidFill>
                  <a:srgbClr val="000000"/>
                </a:solidFill>
                <a:latin typeface="Days"/>
              </a:rPr>
              <a:t>Multiple Overlapping Classes : As observed there can be multiple hand gestures that are very similar to each other, Hence, detection with accuracy becomes impossible.</a:t>
            </a:r>
          </a:p>
          <a:p>
            <a:pPr>
              <a:lnSpc>
                <a:spcPts val="3026"/>
              </a:lnSpc>
            </a:pPr>
            <a:endParaRPr lang="en-US" sz="2800" spc="88" dirty="0">
              <a:solidFill>
                <a:srgbClr val="000000"/>
              </a:solidFill>
              <a:latin typeface="Days"/>
            </a:endParaRPr>
          </a:p>
          <a:p>
            <a:pPr>
              <a:lnSpc>
                <a:spcPts val="3026"/>
              </a:lnSpc>
            </a:pPr>
            <a:endParaRPr lang="en-US" sz="2800" spc="88" dirty="0">
              <a:solidFill>
                <a:srgbClr val="000000"/>
              </a:solidFill>
              <a:latin typeface="Days"/>
            </a:endParaRPr>
          </a:p>
          <a:p>
            <a:pPr marL="594036" lvl="1" indent="-297018">
              <a:lnSpc>
                <a:spcPts val="3026"/>
              </a:lnSpc>
              <a:buFont typeface="Arial"/>
              <a:buChar char="•"/>
            </a:pPr>
            <a:r>
              <a:rPr lang="en-US" sz="2800" spc="88" dirty="0">
                <a:solidFill>
                  <a:srgbClr val="000000"/>
                </a:solidFill>
                <a:latin typeface="Days"/>
              </a:rPr>
              <a:t>Integration with NLP : Integration of this algorithm with the algos of NLP is quite a difficult task.</a:t>
            </a:r>
          </a:p>
          <a:p>
            <a:pPr>
              <a:lnSpc>
                <a:spcPts val="3026"/>
              </a:lnSpc>
            </a:pPr>
            <a:endParaRPr lang="en-US" sz="2800" spc="88" dirty="0">
              <a:solidFill>
                <a:srgbClr val="000000"/>
              </a:solidFill>
              <a:latin typeface="Days"/>
            </a:endParaRPr>
          </a:p>
          <a:p>
            <a:pPr>
              <a:lnSpc>
                <a:spcPts val="3026"/>
              </a:lnSpc>
            </a:pPr>
            <a:endParaRPr lang="en-US" sz="2800" spc="88" dirty="0">
              <a:solidFill>
                <a:srgbClr val="000000"/>
              </a:solidFill>
              <a:latin typeface="Days"/>
            </a:endParaRPr>
          </a:p>
          <a:p>
            <a:pPr marL="594036" lvl="1" indent="-297018">
              <a:lnSpc>
                <a:spcPts val="3026"/>
              </a:lnSpc>
              <a:buFont typeface="Arial"/>
              <a:buChar char="•"/>
            </a:pPr>
            <a:r>
              <a:rPr lang="en-US" sz="2800" spc="88" dirty="0">
                <a:solidFill>
                  <a:srgbClr val="000000"/>
                </a:solidFill>
                <a:latin typeface="Days"/>
              </a:rPr>
              <a:t>Increase various functionalities like sentence formation, model accuracy, text-to-speech conversion will require in-depth knowledge of the used concepts.</a:t>
            </a:r>
          </a:p>
          <a:p>
            <a:pPr marL="297018" lvl="1">
              <a:lnSpc>
                <a:spcPts val="3026"/>
              </a:lnSpc>
            </a:pPr>
            <a:endParaRPr lang="en-US" sz="2800" spc="88" dirty="0">
              <a:solidFill>
                <a:srgbClr val="000000"/>
              </a:solidFill>
              <a:latin typeface="Day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2915" y="660400"/>
            <a:ext cx="14091584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153">
                <a:solidFill>
                  <a:srgbClr val="000000"/>
                </a:solidFill>
                <a:latin typeface="Days"/>
              </a:rPr>
              <a:t>Potential of the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4219" y="2324100"/>
            <a:ext cx="15699562" cy="318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215" lvl="1" indent="-301108">
              <a:lnSpc>
                <a:spcPts val="3068"/>
              </a:lnSpc>
              <a:buFont typeface="Arial"/>
              <a:buChar char="•"/>
            </a:pPr>
            <a:r>
              <a:rPr lang="en-US" sz="2789" spc="89" dirty="0">
                <a:solidFill>
                  <a:srgbClr val="000000"/>
                </a:solidFill>
                <a:latin typeface="Days"/>
              </a:rPr>
              <a:t>This project can prove to be a great asset in the coming era of technology, as the tech will advance, the  underlying algorithms associated with this project will also improve.</a:t>
            </a:r>
          </a:p>
          <a:p>
            <a:pPr marL="602215" lvl="1" indent="-301108">
              <a:lnSpc>
                <a:spcPts val="3068"/>
              </a:lnSpc>
              <a:buFont typeface="Arial"/>
              <a:buChar char="•"/>
            </a:pPr>
            <a:endParaRPr lang="en-US" sz="2789" spc="89" dirty="0">
              <a:solidFill>
                <a:srgbClr val="000000"/>
              </a:solidFill>
              <a:latin typeface="Days"/>
            </a:endParaRPr>
          </a:p>
          <a:p>
            <a:pPr marL="602215" lvl="1" indent="-301108">
              <a:lnSpc>
                <a:spcPts val="3068"/>
              </a:lnSpc>
              <a:buFont typeface="Arial"/>
              <a:buChar char="•"/>
            </a:pPr>
            <a:r>
              <a:rPr lang="en-US" sz="2789" spc="89" dirty="0">
                <a:solidFill>
                  <a:srgbClr val="000000"/>
                </a:solidFill>
                <a:latin typeface="Days"/>
              </a:rPr>
              <a:t>It can be used in construction sites, where people need to interact with hand gestures.</a:t>
            </a:r>
          </a:p>
          <a:p>
            <a:pPr marL="301107" lvl="1">
              <a:lnSpc>
                <a:spcPts val="3068"/>
              </a:lnSpc>
            </a:pPr>
            <a:r>
              <a:rPr lang="en-US" sz="2789" spc="89" dirty="0">
                <a:solidFill>
                  <a:srgbClr val="000000"/>
                </a:solidFill>
                <a:latin typeface="Days"/>
              </a:rPr>
              <a:t>	</a:t>
            </a:r>
          </a:p>
          <a:p>
            <a:pPr marL="301107" lvl="1">
              <a:lnSpc>
                <a:spcPts val="3068"/>
              </a:lnSpc>
            </a:pPr>
            <a:endParaRPr lang="en-US" sz="2789" spc="89" dirty="0">
              <a:solidFill>
                <a:srgbClr val="FF0000"/>
              </a:solidFill>
              <a:latin typeface="Days"/>
            </a:endParaRPr>
          </a:p>
        </p:txBody>
      </p:sp>
      <p:pic>
        <p:nvPicPr>
          <p:cNvPr id="5" name="Picture 2" descr="Leica Aluminium Land Surveying Instruments, For Leveling, Packaging Size:  Normal at Rs 1850 in Ghaziabad">
            <a:extLst>
              <a:ext uri="{FF2B5EF4-FFF2-40B4-BE49-F238E27FC236}">
                <a16:creationId xmlns:a16="http://schemas.microsoft.com/office/drawing/2014/main" id="{EC58692E-E7CC-CD3F-979F-DA7C63D1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98" y="4987316"/>
            <a:ext cx="4507026" cy="39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ndard total stations measure distances and angles">
            <a:extLst>
              <a:ext uri="{FF2B5EF4-FFF2-40B4-BE49-F238E27FC236}">
                <a16:creationId xmlns:a16="http://schemas.microsoft.com/office/drawing/2014/main" id="{546063E8-0468-5464-70F6-3CD8E45D1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620" y="5295900"/>
            <a:ext cx="56388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onex R180 Robotic Total Station - Geo-matching">
            <a:extLst>
              <a:ext uri="{FF2B5EF4-FFF2-40B4-BE49-F238E27FC236}">
                <a16:creationId xmlns:a16="http://schemas.microsoft.com/office/drawing/2014/main" id="{BAA786F2-1E81-AEE5-F4AA-37B178B9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7420" y="4194949"/>
            <a:ext cx="52451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81200" y="647700"/>
            <a:ext cx="14091584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153">
                <a:solidFill>
                  <a:srgbClr val="000000"/>
                </a:solidFill>
                <a:latin typeface="Days"/>
              </a:rPr>
              <a:t>Potential of the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4219" y="2324100"/>
            <a:ext cx="15699562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107" lvl="1">
              <a:lnSpc>
                <a:spcPts val="3068"/>
              </a:lnSpc>
            </a:pPr>
            <a:endParaRPr lang="en-US" sz="2789" spc="89" dirty="0">
              <a:solidFill>
                <a:srgbClr val="FF0000"/>
              </a:solidFill>
              <a:latin typeface="Days"/>
            </a:endParaRPr>
          </a:p>
          <a:p>
            <a:pPr marL="602215" lvl="1" indent="-301108">
              <a:lnSpc>
                <a:spcPts val="3068"/>
              </a:lnSpc>
              <a:buFont typeface="Arial"/>
              <a:buChar char="•"/>
            </a:pPr>
            <a:r>
              <a:rPr lang="en-US" sz="2789" spc="89" dirty="0">
                <a:solidFill>
                  <a:srgbClr val="000000"/>
                </a:solidFill>
                <a:latin typeface="Days"/>
              </a:rPr>
              <a:t>In future, a glove can be made which converts hand gestures into speech.</a:t>
            </a:r>
          </a:p>
          <a:p>
            <a:pPr>
              <a:lnSpc>
                <a:spcPts val="3068"/>
              </a:lnSpc>
            </a:pPr>
            <a:endParaRPr lang="en-US" sz="2789" spc="89" dirty="0">
              <a:solidFill>
                <a:srgbClr val="000000"/>
              </a:solidFill>
              <a:latin typeface="Days"/>
            </a:endParaRPr>
          </a:p>
        </p:txBody>
      </p:sp>
      <p:pic>
        <p:nvPicPr>
          <p:cNvPr id="7" name="Picture 4" descr="Gordon Ng">
            <a:extLst>
              <a:ext uri="{FF2B5EF4-FFF2-40B4-BE49-F238E27FC236}">
                <a16:creationId xmlns:a16="http://schemas.microsoft.com/office/drawing/2014/main" id="{95F78189-A334-88CA-2281-09DBB845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06" y="4513049"/>
            <a:ext cx="3886200" cy="397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and Glove MIT">
            <a:hlinkClick r:id="" action="ppaction://media"/>
            <a:extLst>
              <a:ext uri="{FF2B5EF4-FFF2-40B4-BE49-F238E27FC236}">
                <a16:creationId xmlns:a16="http://schemas.microsoft.com/office/drawing/2014/main" id="{B38FDADA-6CCD-A28F-3048-5D65D8D9C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4984" y="3733486"/>
            <a:ext cx="9067800" cy="5741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2915" y="660400"/>
            <a:ext cx="14091584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153">
                <a:solidFill>
                  <a:srgbClr val="000000"/>
                </a:solidFill>
                <a:latin typeface="Days"/>
              </a:rPr>
              <a:t>Potential of the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8926" y="1915609"/>
            <a:ext cx="15699562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endParaRPr lang="en-US" sz="2789" spc="89" dirty="0">
              <a:solidFill>
                <a:srgbClr val="000000"/>
              </a:solidFill>
              <a:latin typeface="Days"/>
            </a:endParaRPr>
          </a:p>
          <a:p>
            <a:pPr marL="602215" lvl="1" indent="-301108">
              <a:lnSpc>
                <a:spcPts val="3068"/>
              </a:lnSpc>
              <a:buFont typeface="Arial"/>
              <a:buChar char="•"/>
            </a:pPr>
            <a:r>
              <a:rPr lang="en-US" sz="2789" spc="89" dirty="0">
                <a:solidFill>
                  <a:srgbClr val="000000"/>
                </a:solidFill>
                <a:latin typeface="Days"/>
              </a:rPr>
              <a:t>It can be a very handy tool for the </a:t>
            </a:r>
            <a:r>
              <a:rPr lang="en-US" sz="2789" spc="89" dirty="0">
                <a:latin typeface="Days"/>
              </a:rPr>
              <a:t>specially abled </a:t>
            </a:r>
            <a:r>
              <a:rPr lang="en-US" sz="2789" spc="89" dirty="0">
                <a:solidFill>
                  <a:srgbClr val="000000"/>
                </a:solidFill>
                <a:latin typeface="Days"/>
              </a:rPr>
              <a:t>peoples, but the main problem is scalability issues and the efficiency of these recognition techniques.</a:t>
            </a:r>
          </a:p>
          <a:p>
            <a:pPr>
              <a:lnSpc>
                <a:spcPts val="3068"/>
              </a:lnSpc>
            </a:pPr>
            <a:endParaRPr lang="en-US" sz="2789" spc="89" dirty="0">
              <a:solidFill>
                <a:srgbClr val="000000"/>
              </a:solidFill>
              <a:latin typeface="Day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C96E6-8E08-33AA-F3B7-E75AFFDB4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771900"/>
            <a:ext cx="11545401" cy="620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8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2915" y="660400"/>
            <a:ext cx="14091584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153">
                <a:solidFill>
                  <a:srgbClr val="000000"/>
                </a:solidFill>
                <a:latin typeface="Days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4219" y="2131417"/>
            <a:ext cx="15699562" cy="755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215" lvl="1" indent="-301108" algn="just">
              <a:lnSpc>
                <a:spcPts val="3068"/>
              </a:lnSpc>
              <a:buFont typeface="Arial"/>
              <a:buChar char="•"/>
            </a:pPr>
            <a:r>
              <a:rPr lang="en-US" sz="2800" spc="89" dirty="0">
                <a:solidFill>
                  <a:srgbClr val="000000"/>
                </a:solidFill>
                <a:latin typeface="Arial"/>
              </a:rPr>
              <a:t>Sharma, </a:t>
            </a:r>
            <a:r>
              <a:rPr lang="en-US" sz="2800" spc="89" dirty="0" err="1">
                <a:solidFill>
                  <a:srgbClr val="000000"/>
                </a:solidFill>
                <a:latin typeface="Arial"/>
              </a:rPr>
              <a:t>Bhuvi</a:t>
            </a:r>
            <a:r>
              <a:rPr lang="en-US" sz="2800" spc="89" dirty="0">
                <a:solidFill>
                  <a:srgbClr val="000000"/>
                </a:solidFill>
                <a:latin typeface="Arial"/>
              </a:rPr>
              <a:t>. "Gesture Recognition Using Tensor flow, </a:t>
            </a:r>
            <a:r>
              <a:rPr lang="en-US" sz="2800" spc="89" dirty="0" err="1">
                <a:solidFill>
                  <a:srgbClr val="000000"/>
                </a:solidFill>
                <a:latin typeface="Arial"/>
              </a:rPr>
              <a:t>Opencv</a:t>
            </a:r>
            <a:r>
              <a:rPr lang="en-US" sz="2800" spc="89" dirty="0">
                <a:solidFill>
                  <a:srgbClr val="000000"/>
                </a:solidFill>
                <a:latin typeface="Arial"/>
              </a:rPr>
              <a:t> and Python." Amity Journal of Computational Sciences 7.1 (2023).</a:t>
            </a:r>
          </a:p>
          <a:p>
            <a:pPr algn="just">
              <a:lnSpc>
                <a:spcPts val="3068"/>
              </a:lnSpc>
            </a:pPr>
            <a:endParaRPr lang="en-US" sz="2800" spc="89" dirty="0">
              <a:solidFill>
                <a:srgbClr val="000000"/>
              </a:solidFill>
              <a:latin typeface="Arial"/>
            </a:endParaRPr>
          </a:p>
          <a:p>
            <a:pPr marL="602215" lvl="1" indent="-301108" algn="just">
              <a:lnSpc>
                <a:spcPts val="3068"/>
              </a:lnSpc>
              <a:buFont typeface="Arial"/>
              <a:buChar char="•"/>
            </a:pPr>
            <a:r>
              <a:rPr lang="en-US" sz="2800" spc="89" dirty="0">
                <a:solidFill>
                  <a:srgbClr val="000000"/>
                </a:solidFill>
                <a:latin typeface="Arial"/>
              </a:rPr>
              <a:t>Srivastava, </a:t>
            </a:r>
            <a:r>
              <a:rPr lang="en-US" sz="2800" spc="89" dirty="0" err="1">
                <a:solidFill>
                  <a:srgbClr val="000000"/>
                </a:solidFill>
                <a:latin typeface="Arial"/>
              </a:rPr>
              <a:t>Sharvani</a:t>
            </a:r>
            <a:r>
              <a:rPr lang="en-US" sz="2800" spc="89" dirty="0">
                <a:solidFill>
                  <a:srgbClr val="000000"/>
                </a:solidFill>
                <a:latin typeface="Arial"/>
              </a:rPr>
              <a:t>, et al. "Sign language recognition system using TensorFlow object detection API." International conference on advanced network technologies and intelligent computing. Cham: Springer International Publishing, 2021.</a:t>
            </a:r>
          </a:p>
          <a:p>
            <a:pPr algn="just">
              <a:lnSpc>
                <a:spcPts val="3068"/>
              </a:lnSpc>
            </a:pPr>
            <a:endParaRPr lang="en-US" sz="2800" spc="89" dirty="0">
              <a:solidFill>
                <a:srgbClr val="000000"/>
              </a:solidFill>
              <a:latin typeface="Arial"/>
            </a:endParaRPr>
          </a:p>
          <a:p>
            <a:pPr marL="602215" lvl="1" indent="-301108" algn="just">
              <a:lnSpc>
                <a:spcPts val="3068"/>
              </a:lnSpc>
              <a:buFont typeface="Arial"/>
              <a:buChar char="•"/>
            </a:pPr>
            <a:r>
              <a:rPr lang="en-US" sz="2800" spc="89" dirty="0">
                <a:solidFill>
                  <a:srgbClr val="000000"/>
                </a:solidFill>
                <a:latin typeface="Arial"/>
              </a:rPr>
              <a:t>Abhishek, B., et al. "Hand gesture recognition using machine learning algorithms." Computer Science and Information Technologies 1.3 (2020): 116-120.</a:t>
            </a:r>
          </a:p>
          <a:p>
            <a:pPr marL="602215" lvl="1" indent="-301108" algn="just">
              <a:lnSpc>
                <a:spcPts val="3068"/>
              </a:lnSpc>
              <a:buFont typeface="Arial"/>
              <a:buChar char="•"/>
            </a:pPr>
            <a:endParaRPr lang="en-US" sz="2800" spc="89" dirty="0">
              <a:solidFill>
                <a:srgbClr val="000000"/>
              </a:solidFill>
              <a:latin typeface="Arial"/>
            </a:endParaRPr>
          </a:p>
          <a:p>
            <a:pPr marL="602215" lvl="1" indent="-301108" algn="just">
              <a:lnSpc>
                <a:spcPts val="3068"/>
              </a:lnSpc>
              <a:buFont typeface="Arial"/>
              <a:buChar char="•"/>
            </a:pPr>
            <a:r>
              <a:rPr lang="en-US" sz="2800" spc="89" dirty="0">
                <a:solidFill>
                  <a:srgbClr val="000000"/>
                </a:solidFill>
                <a:latin typeface="Arial"/>
              </a:rPr>
              <a:t>Aggarwal A, Bhutani N, </a:t>
            </a:r>
            <a:r>
              <a:rPr lang="en-US" sz="2800" spc="89" dirty="0" err="1">
                <a:solidFill>
                  <a:srgbClr val="000000"/>
                </a:solidFill>
                <a:latin typeface="Arial"/>
              </a:rPr>
              <a:t>Kapur</a:t>
            </a:r>
            <a:r>
              <a:rPr lang="en-US" sz="2800" spc="89" dirty="0">
                <a:solidFill>
                  <a:srgbClr val="000000"/>
                </a:solidFill>
                <a:latin typeface="Arial"/>
              </a:rPr>
              <a:t> R, </a:t>
            </a:r>
            <a:r>
              <a:rPr lang="en-US" sz="2800" spc="89" dirty="0" err="1">
                <a:solidFill>
                  <a:srgbClr val="000000"/>
                </a:solidFill>
                <a:latin typeface="Arial"/>
              </a:rPr>
              <a:t>Dhand</a:t>
            </a:r>
            <a:r>
              <a:rPr lang="en-US" sz="2800" spc="89" dirty="0">
                <a:solidFill>
                  <a:srgbClr val="000000"/>
                </a:solidFill>
                <a:latin typeface="Arial"/>
              </a:rPr>
              <a:t> G, </a:t>
            </a:r>
            <a:r>
              <a:rPr lang="en-US" sz="2800" spc="89" dirty="0" err="1">
                <a:solidFill>
                  <a:srgbClr val="000000"/>
                </a:solidFill>
                <a:latin typeface="Arial"/>
              </a:rPr>
              <a:t>Sheoran</a:t>
            </a:r>
            <a:r>
              <a:rPr lang="en-US" sz="2800" spc="89" dirty="0">
                <a:solidFill>
                  <a:srgbClr val="000000"/>
                </a:solidFill>
                <a:latin typeface="Arial"/>
              </a:rPr>
              <a:t> K. Real-time hand gesture recognition using multiple deep learning architectures. Signal, Image and Video Processing. 2023 Nov;17(8):3963-71.</a:t>
            </a:r>
          </a:p>
          <a:p>
            <a:pPr marL="301107" lvl="1" algn="just">
              <a:lnSpc>
                <a:spcPts val="3068"/>
              </a:lnSpc>
            </a:pPr>
            <a:endParaRPr lang="en-US" sz="2800" spc="89" dirty="0">
              <a:solidFill>
                <a:srgbClr val="000000"/>
              </a:solidFill>
              <a:latin typeface="Arial"/>
            </a:endParaRPr>
          </a:p>
          <a:p>
            <a:pPr marL="602215" lvl="1" indent="-301108" algn="just">
              <a:lnSpc>
                <a:spcPts val="3068"/>
              </a:lnSpc>
              <a:buFont typeface="Arial"/>
              <a:buChar char="•"/>
            </a:pPr>
            <a:r>
              <a:rPr lang="en-US" sz="2800" spc="89" dirty="0">
                <a:solidFill>
                  <a:srgbClr val="000000"/>
                </a:solidFill>
                <a:latin typeface="Arial"/>
              </a:rPr>
              <a:t>Abhishek B, Krishi K, Meghana M, </a:t>
            </a:r>
            <a:r>
              <a:rPr lang="en-US" sz="2800" spc="89" dirty="0" err="1">
                <a:solidFill>
                  <a:srgbClr val="000000"/>
                </a:solidFill>
                <a:latin typeface="Arial"/>
              </a:rPr>
              <a:t>Daaniyaal</a:t>
            </a:r>
            <a:r>
              <a:rPr lang="en-US" sz="2800" spc="89" dirty="0">
                <a:solidFill>
                  <a:srgbClr val="000000"/>
                </a:solidFill>
                <a:latin typeface="Arial"/>
              </a:rPr>
              <a:t> M, Anupama HS. Hand gesture recognition using machine learning algorithms. Computer Science and Information Technologies. 2020 Nov 1;1(3):116-20.</a:t>
            </a:r>
          </a:p>
          <a:p>
            <a:pPr marL="602215" lvl="1" indent="-301108">
              <a:lnSpc>
                <a:spcPts val="3068"/>
              </a:lnSpc>
              <a:buFont typeface="Arial"/>
              <a:buChar char="•"/>
            </a:pPr>
            <a:endParaRPr lang="en-US" sz="2789" spc="89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068"/>
              </a:lnSpc>
            </a:pPr>
            <a:endParaRPr lang="en-US" sz="2789" spc="8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381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AutoShape 3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101588" y="6771598"/>
            <a:ext cx="542617" cy="542617"/>
          </a:xfrm>
          <a:custGeom>
            <a:avLst/>
            <a:gdLst/>
            <a:ahLst/>
            <a:cxnLst/>
            <a:rect l="l" t="t" r="r" b="b"/>
            <a:pathLst>
              <a:path w="542617" h="542617">
                <a:moveTo>
                  <a:pt x="0" y="0"/>
                </a:moveTo>
                <a:lnTo>
                  <a:pt x="542618" y="0"/>
                </a:lnTo>
                <a:lnTo>
                  <a:pt x="542618" y="542618"/>
                </a:lnTo>
                <a:lnTo>
                  <a:pt x="0" y="54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36934" y="6924764"/>
            <a:ext cx="307226" cy="236284"/>
          </a:xfrm>
          <a:custGeom>
            <a:avLst/>
            <a:gdLst/>
            <a:ahLst/>
            <a:cxnLst/>
            <a:rect l="l" t="t" r="r" b="b"/>
            <a:pathLst>
              <a:path w="307226" h="236284">
                <a:moveTo>
                  <a:pt x="0" y="0"/>
                </a:moveTo>
                <a:lnTo>
                  <a:pt x="307226" y="0"/>
                </a:lnTo>
                <a:lnTo>
                  <a:pt x="307226" y="236285"/>
                </a:lnTo>
                <a:lnTo>
                  <a:pt x="0" y="236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750558" y="2086552"/>
            <a:ext cx="9889569" cy="3993958"/>
            <a:chOff x="0" y="0"/>
            <a:chExt cx="2604660" cy="10519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04660" cy="1051907"/>
            </a:xfrm>
            <a:custGeom>
              <a:avLst/>
              <a:gdLst/>
              <a:ahLst/>
              <a:cxnLst/>
              <a:rect l="l" t="t" r="r" b="b"/>
              <a:pathLst>
                <a:path w="2604660" h="1051907">
                  <a:moveTo>
                    <a:pt x="0" y="0"/>
                  </a:moveTo>
                  <a:lnTo>
                    <a:pt x="2604660" y="0"/>
                  </a:lnTo>
                  <a:lnTo>
                    <a:pt x="2604660" y="1051907"/>
                  </a:lnTo>
                  <a:lnTo>
                    <a:pt x="0" y="1051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604660" cy="1080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259333" y="2743908"/>
            <a:ext cx="6872018" cy="277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77"/>
              </a:lnSpc>
            </a:pPr>
            <a:r>
              <a:rPr lang="en-US" sz="9888" spc="395">
                <a:solidFill>
                  <a:srgbClr val="FFFFFF"/>
                </a:solidFill>
                <a:latin typeface="Open Sauce Medium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52328" y="6711051"/>
            <a:ext cx="4023548" cy="35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 dirty="0">
                <a:solidFill>
                  <a:srgbClr val="FFFFFF"/>
                </a:solidFill>
                <a:latin typeface="Agrandir Narrow Bold"/>
              </a:rPr>
              <a:t>kapilsrivastava2312@gmail.com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56D6B5E8-8546-1474-2527-6A999DA94D29}"/>
              </a:ext>
            </a:extLst>
          </p:cNvPr>
          <p:cNvSpPr txBox="1"/>
          <p:nvPr/>
        </p:nvSpPr>
        <p:spPr>
          <a:xfrm>
            <a:off x="11852328" y="7092738"/>
            <a:ext cx="4023548" cy="29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8"/>
              </a:lnSpc>
            </a:pPr>
            <a:r>
              <a:rPr lang="en-US" sz="1860" dirty="0">
                <a:solidFill>
                  <a:srgbClr val="FFFFFF"/>
                </a:solidFill>
                <a:latin typeface="Agrandir Narrow Bold"/>
              </a:rPr>
              <a:t>kartikeya2002agra@gmail.com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9707225" y="1861129"/>
            <a:ext cx="9105840" cy="19446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707143" y="645502"/>
            <a:ext cx="7924668" cy="81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66"/>
              </a:lnSpc>
            </a:pPr>
            <a:r>
              <a:rPr lang="en-US" sz="5697" spc="182">
                <a:solidFill>
                  <a:srgbClr val="FFFFFF"/>
                </a:solidFill>
                <a:latin typeface="Open Sauce Medium"/>
              </a:rPr>
              <a:t>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07143" y="2213950"/>
            <a:ext cx="8060792" cy="639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2"/>
              </a:lnSpc>
            </a:pPr>
            <a:r>
              <a:rPr lang="en-US" sz="2471">
                <a:solidFill>
                  <a:srgbClr val="FFFFFF"/>
                </a:solidFill>
                <a:latin typeface="Open Sauce Light"/>
              </a:rPr>
              <a:t>Real time hand gesture detection is a software/program that is used to detect the hand gestures made by the user and convert it into meaning texts/sentences. These programs use the algorithms of Machine Learning(ML), Deep Learning(DL), Natural Language Processing(NLP), etc.</a:t>
            </a:r>
          </a:p>
          <a:p>
            <a:pPr>
              <a:lnSpc>
                <a:spcPts val="3632"/>
              </a:lnSpc>
            </a:pPr>
            <a:endParaRPr lang="en-US" sz="2471">
              <a:solidFill>
                <a:srgbClr val="FFFFFF"/>
              </a:solidFill>
              <a:latin typeface="Open Sauce Light"/>
            </a:endParaRPr>
          </a:p>
          <a:p>
            <a:pPr>
              <a:lnSpc>
                <a:spcPts val="3632"/>
              </a:lnSpc>
            </a:pPr>
            <a:r>
              <a:rPr lang="en-US" sz="2471">
                <a:solidFill>
                  <a:srgbClr val="FFFFFF"/>
                </a:solidFill>
                <a:latin typeface="Open Sauce Light"/>
              </a:rPr>
              <a:t>The future of this kind of project holds a lot of potential that can be used to transform the lives of many specially abled persons. As the technologies in the fields are advancing, a future using these types of tools has become more conceivable than before.</a:t>
            </a:r>
          </a:p>
          <a:p>
            <a:pPr>
              <a:lnSpc>
                <a:spcPts val="3632"/>
              </a:lnSpc>
            </a:pPr>
            <a:endParaRPr lang="en-US" sz="2471">
              <a:solidFill>
                <a:srgbClr val="FFFFFF"/>
              </a:solidFill>
              <a:latin typeface="Open Sauce Light"/>
            </a:endParaRPr>
          </a:p>
          <a:p>
            <a:pPr>
              <a:lnSpc>
                <a:spcPts val="3632"/>
              </a:lnSpc>
            </a:pPr>
            <a:endParaRPr lang="en-US" sz="2471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372147"/>
            <a:ext cx="18288000" cy="6018193"/>
            <a:chOff x="0" y="0"/>
            <a:chExt cx="4816593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585039"/>
            </a:xfrm>
            <a:custGeom>
              <a:avLst/>
              <a:gdLst/>
              <a:ahLst/>
              <a:cxnLst/>
              <a:rect l="l" t="t" r="r" b="b"/>
              <a:pathLst>
                <a:path w="4816592" h="1585039">
                  <a:moveTo>
                    <a:pt x="0" y="0"/>
                  </a:moveTo>
                  <a:lnTo>
                    <a:pt x="4816592" y="0"/>
                  </a:lnTo>
                  <a:lnTo>
                    <a:pt x="4816592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22987" y="3491865"/>
            <a:ext cx="6543672" cy="89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Primrary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2760154"/>
            <a:ext cx="7589372" cy="470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6"/>
              </a:lnSpc>
            </a:pPr>
            <a:r>
              <a:rPr lang="en-US" sz="2099">
                <a:solidFill>
                  <a:srgbClr val="000000"/>
                </a:solidFill>
                <a:latin typeface="Open Sauce Light"/>
              </a:rPr>
              <a:t>The primary objective of hand gesture recognition softwares revolves around the improved communication.</a:t>
            </a:r>
          </a:p>
          <a:p>
            <a:pPr>
              <a:lnSpc>
                <a:spcPts val="3380"/>
              </a:lnSpc>
            </a:pPr>
            <a:endParaRPr lang="en-US" sz="2099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3086"/>
              </a:lnSpc>
            </a:pPr>
            <a:r>
              <a:rPr lang="en-US" sz="2099">
                <a:solidFill>
                  <a:srgbClr val="000000"/>
                </a:solidFill>
                <a:latin typeface="Open Sauce Light"/>
              </a:rPr>
              <a:t>Recognition : First objective of these softwares deals with the recognition of such gestures, there are a lot of gestures meaning different things. so, a more universal meaning is required to be associated with them and recognized by the software.</a:t>
            </a:r>
          </a:p>
          <a:p>
            <a:pPr>
              <a:lnSpc>
                <a:spcPts val="3086"/>
              </a:lnSpc>
            </a:pPr>
            <a:endParaRPr lang="en-US" sz="2099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3086"/>
              </a:lnSpc>
            </a:pPr>
            <a:r>
              <a:rPr lang="en-US" sz="2099">
                <a:solidFill>
                  <a:srgbClr val="000000"/>
                </a:solidFill>
                <a:latin typeface="Open Sauce Light"/>
              </a:rPr>
              <a:t>Language processing : After the recognition part, comes the sentence forming part, meaningful sentences are created after collecting the key words from the recognition part.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6762" y="4492688"/>
            <a:ext cx="6543672" cy="88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 Medium"/>
              </a:rPr>
              <a:t>OBJECTIVES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-7266123" y="5614472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4441500" y="1332130"/>
            <a:ext cx="905496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663633" y="51933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Introduction to tools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7055" y="2699469"/>
            <a:ext cx="8141051" cy="550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7409" lvl="1" indent="-358704">
              <a:lnSpc>
                <a:spcPts val="3655"/>
              </a:lnSpc>
              <a:buFont typeface="Arial"/>
              <a:buChar char="•"/>
            </a:pPr>
            <a:r>
              <a:rPr lang="en-US" sz="3322" spc="106">
                <a:solidFill>
                  <a:srgbClr val="000000"/>
                </a:solidFill>
                <a:latin typeface="Days"/>
              </a:rPr>
              <a:t>Python programming</a:t>
            </a:r>
          </a:p>
          <a:p>
            <a:pPr>
              <a:lnSpc>
                <a:spcPts val="3655"/>
              </a:lnSpc>
            </a:pPr>
            <a:endParaRPr lang="en-US" sz="3322" spc="106">
              <a:solidFill>
                <a:srgbClr val="000000"/>
              </a:solidFill>
              <a:latin typeface="Days"/>
            </a:endParaRPr>
          </a:p>
          <a:p>
            <a:pPr marL="717409" lvl="1" indent="-358704">
              <a:lnSpc>
                <a:spcPts val="3655"/>
              </a:lnSpc>
              <a:buFont typeface="Arial"/>
              <a:buChar char="•"/>
            </a:pPr>
            <a:r>
              <a:rPr lang="en-US" sz="3322" spc="106">
                <a:solidFill>
                  <a:srgbClr val="000000"/>
                </a:solidFill>
                <a:latin typeface="Days"/>
              </a:rPr>
              <a:t>LabelImg</a:t>
            </a:r>
          </a:p>
          <a:p>
            <a:pPr>
              <a:lnSpc>
                <a:spcPts val="3655"/>
              </a:lnSpc>
            </a:pPr>
            <a:endParaRPr lang="en-US" sz="3322" spc="106">
              <a:solidFill>
                <a:srgbClr val="000000"/>
              </a:solidFill>
              <a:latin typeface="Days"/>
            </a:endParaRPr>
          </a:p>
          <a:p>
            <a:pPr marL="717409" lvl="1" indent="-358704">
              <a:lnSpc>
                <a:spcPts val="3655"/>
              </a:lnSpc>
              <a:buFont typeface="Arial"/>
              <a:buChar char="•"/>
            </a:pPr>
            <a:r>
              <a:rPr lang="en-US" sz="3322" spc="106">
                <a:solidFill>
                  <a:srgbClr val="000000"/>
                </a:solidFill>
                <a:latin typeface="Days"/>
              </a:rPr>
              <a:t>Jupyter notebook</a:t>
            </a:r>
          </a:p>
          <a:p>
            <a:pPr>
              <a:lnSpc>
                <a:spcPts val="3655"/>
              </a:lnSpc>
            </a:pPr>
            <a:endParaRPr lang="en-US" sz="3322" spc="106">
              <a:solidFill>
                <a:srgbClr val="000000"/>
              </a:solidFill>
              <a:latin typeface="Days"/>
            </a:endParaRPr>
          </a:p>
          <a:p>
            <a:pPr marL="717409" lvl="1" indent="-358704">
              <a:lnSpc>
                <a:spcPts val="3655"/>
              </a:lnSpc>
              <a:buFont typeface="Arial"/>
              <a:buChar char="•"/>
            </a:pPr>
            <a:r>
              <a:rPr lang="en-US" sz="3322" spc="106">
                <a:solidFill>
                  <a:srgbClr val="000000"/>
                </a:solidFill>
                <a:latin typeface="Days"/>
              </a:rPr>
              <a:t>Open CV</a:t>
            </a:r>
          </a:p>
          <a:p>
            <a:pPr>
              <a:lnSpc>
                <a:spcPts val="3655"/>
              </a:lnSpc>
            </a:pPr>
            <a:endParaRPr lang="en-US" sz="3322" spc="106">
              <a:solidFill>
                <a:srgbClr val="000000"/>
              </a:solidFill>
              <a:latin typeface="Days"/>
            </a:endParaRPr>
          </a:p>
          <a:p>
            <a:pPr marL="717409" lvl="1" indent="-358704">
              <a:lnSpc>
                <a:spcPts val="3655"/>
              </a:lnSpc>
              <a:buFont typeface="Arial"/>
              <a:buChar char="•"/>
            </a:pPr>
            <a:r>
              <a:rPr lang="en-US" sz="3322" spc="106">
                <a:solidFill>
                  <a:srgbClr val="000000"/>
                </a:solidFill>
                <a:latin typeface="Days"/>
              </a:rPr>
              <a:t>Tensorflow</a:t>
            </a:r>
          </a:p>
          <a:p>
            <a:pPr>
              <a:lnSpc>
                <a:spcPts val="3655"/>
              </a:lnSpc>
            </a:pPr>
            <a:endParaRPr lang="en-US" sz="3322" spc="106">
              <a:solidFill>
                <a:srgbClr val="000000"/>
              </a:solidFill>
              <a:latin typeface="Days"/>
            </a:endParaRPr>
          </a:p>
          <a:p>
            <a:pPr marL="717409" lvl="1" indent="-358704">
              <a:lnSpc>
                <a:spcPts val="3655"/>
              </a:lnSpc>
              <a:buFont typeface="Arial"/>
              <a:buChar char="•"/>
            </a:pPr>
            <a:r>
              <a:rPr lang="en-US" sz="3322" spc="106">
                <a:solidFill>
                  <a:srgbClr val="000000"/>
                </a:solidFill>
                <a:latin typeface="Days"/>
              </a:rPr>
              <a:t>Tensorflow Object Detection API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85847" y="669925"/>
            <a:ext cx="10610702" cy="153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Tensorflow object detection API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5190" y="3568065"/>
            <a:ext cx="8711057" cy="316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0"/>
              </a:lnSpc>
            </a:pPr>
            <a:r>
              <a:rPr lang="en-US" sz="2100" spc="67">
                <a:solidFill>
                  <a:srgbClr val="000000"/>
                </a:solidFill>
                <a:latin typeface="Days"/>
              </a:rPr>
              <a:t>The TensorFlow Object Detection API is an open-source framework built on top of TensorFlow that makes it easy to construct, train and deploy object detection models. There are already pre-trained models in their framework which are referred to as Model Zoo.</a:t>
            </a:r>
          </a:p>
          <a:p>
            <a:pPr>
              <a:lnSpc>
                <a:spcPts val="2310"/>
              </a:lnSpc>
            </a:pPr>
            <a:endParaRPr lang="en-US" sz="2100" spc="67">
              <a:solidFill>
                <a:srgbClr val="000000"/>
              </a:solidFill>
              <a:latin typeface="Days"/>
            </a:endParaRPr>
          </a:p>
          <a:p>
            <a:pPr>
              <a:lnSpc>
                <a:spcPts val="2310"/>
              </a:lnSpc>
            </a:pPr>
            <a:endParaRPr lang="en-US" sz="2100" spc="67">
              <a:solidFill>
                <a:srgbClr val="000000"/>
              </a:solidFill>
              <a:latin typeface="Days"/>
            </a:endParaRPr>
          </a:p>
          <a:p>
            <a:pPr>
              <a:lnSpc>
                <a:spcPts val="2310"/>
              </a:lnSpc>
            </a:pPr>
            <a:r>
              <a:rPr lang="en-US" sz="2100" spc="67">
                <a:solidFill>
                  <a:srgbClr val="000000"/>
                </a:solidFill>
                <a:latin typeface="Days"/>
              </a:rPr>
              <a:t>Given an image or a video stream, an object detection model can identify which of a known set of objects might be present and provide information about their positions within the image.</a:t>
            </a:r>
          </a:p>
        </p:txBody>
      </p:sp>
      <p:sp>
        <p:nvSpPr>
          <p:cNvPr id="5" name="Freeform 5"/>
          <p:cNvSpPr/>
          <p:nvPr/>
        </p:nvSpPr>
        <p:spPr>
          <a:xfrm>
            <a:off x="10693612" y="3273226"/>
            <a:ext cx="5467081" cy="5414703"/>
          </a:xfrm>
          <a:custGeom>
            <a:avLst/>
            <a:gdLst/>
            <a:ahLst/>
            <a:cxnLst/>
            <a:rect l="l" t="t" r="r" b="b"/>
            <a:pathLst>
              <a:path w="5467081" h="5414703">
                <a:moveTo>
                  <a:pt x="0" y="0"/>
                </a:moveTo>
                <a:lnTo>
                  <a:pt x="5467081" y="0"/>
                </a:lnTo>
                <a:lnTo>
                  <a:pt x="5467081" y="5414703"/>
                </a:lnTo>
                <a:lnTo>
                  <a:pt x="0" y="5414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83" b="-483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38649" y="669925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Flow chart of the model</a:t>
            </a:r>
          </a:p>
        </p:txBody>
      </p:sp>
      <p:sp>
        <p:nvSpPr>
          <p:cNvPr id="4" name="Freeform 4"/>
          <p:cNvSpPr/>
          <p:nvPr/>
        </p:nvSpPr>
        <p:spPr>
          <a:xfrm>
            <a:off x="3001223" y="2663354"/>
            <a:ext cx="12596695" cy="5660358"/>
          </a:xfrm>
          <a:custGeom>
            <a:avLst/>
            <a:gdLst/>
            <a:ahLst/>
            <a:cxnLst/>
            <a:rect l="l" t="t" r="r" b="b"/>
            <a:pathLst>
              <a:path w="12596695" h="5660358">
                <a:moveTo>
                  <a:pt x="0" y="0"/>
                </a:moveTo>
                <a:lnTo>
                  <a:pt x="12596695" y="0"/>
                </a:lnTo>
                <a:lnTo>
                  <a:pt x="12596695" y="5660358"/>
                </a:lnTo>
                <a:lnTo>
                  <a:pt x="0" y="566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2730" y="2027057"/>
            <a:ext cx="4608836" cy="3461873"/>
          </a:xfrm>
          <a:custGeom>
            <a:avLst/>
            <a:gdLst/>
            <a:ahLst/>
            <a:cxnLst/>
            <a:rect l="l" t="t" r="r" b="b"/>
            <a:pathLst>
              <a:path w="4608836" h="3461873">
                <a:moveTo>
                  <a:pt x="0" y="0"/>
                </a:moveTo>
                <a:lnTo>
                  <a:pt x="4608836" y="0"/>
                </a:lnTo>
                <a:lnTo>
                  <a:pt x="4608836" y="3461872"/>
                </a:lnTo>
                <a:lnTo>
                  <a:pt x="0" y="3461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16379" y="6064438"/>
            <a:ext cx="4700028" cy="3806844"/>
          </a:xfrm>
          <a:custGeom>
            <a:avLst/>
            <a:gdLst/>
            <a:ahLst/>
            <a:cxnLst/>
            <a:rect l="l" t="t" r="r" b="b"/>
            <a:pathLst>
              <a:path w="4700028" h="3806844">
                <a:moveTo>
                  <a:pt x="0" y="0"/>
                </a:moveTo>
                <a:lnTo>
                  <a:pt x="4700028" y="0"/>
                </a:lnTo>
                <a:lnTo>
                  <a:pt x="4700028" y="3806844"/>
                </a:lnTo>
                <a:lnTo>
                  <a:pt x="0" y="3806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242" t="-9232" r="-724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71939" y="471309"/>
            <a:ext cx="11952495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134">
                <a:solidFill>
                  <a:srgbClr val="000000"/>
                </a:solidFill>
                <a:latin typeface="Days"/>
              </a:rPr>
              <a:t>Collecting Images using Open CV lib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5B1BF6-3342-D39E-66C8-D18110CC34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37" y="6061172"/>
            <a:ext cx="4567229" cy="3806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2A236-FF6D-488E-EC31-36088DB156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379" y="2027057"/>
            <a:ext cx="4700028" cy="3461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CE3C45-CAFD-AD19-1941-5179A391B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9" y="6061172"/>
            <a:ext cx="4608837" cy="3806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796305-269D-E22C-71D5-4507E8423E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36" y="2027056"/>
            <a:ext cx="4567229" cy="34618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1173" y="1295280"/>
            <a:ext cx="14354370" cy="8991720"/>
          </a:xfrm>
          <a:custGeom>
            <a:avLst/>
            <a:gdLst/>
            <a:ahLst/>
            <a:cxnLst/>
            <a:rect l="l" t="t" r="r" b="b"/>
            <a:pathLst>
              <a:path w="14354370" h="8991720">
                <a:moveTo>
                  <a:pt x="0" y="0"/>
                </a:moveTo>
                <a:lnTo>
                  <a:pt x="14354370" y="0"/>
                </a:lnTo>
                <a:lnTo>
                  <a:pt x="14354370" y="8991720"/>
                </a:lnTo>
                <a:lnTo>
                  <a:pt x="0" y="8991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" r="-1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71939" y="471309"/>
            <a:ext cx="11952495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134">
                <a:solidFill>
                  <a:srgbClr val="000000"/>
                </a:solidFill>
                <a:latin typeface="Days"/>
              </a:rPr>
              <a:t>Collecting Images using Open CV lib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258751"/>
            <a:ext cx="7638866" cy="6858488"/>
          </a:xfrm>
          <a:custGeom>
            <a:avLst/>
            <a:gdLst/>
            <a:ahLst/>
            <a:cxnLst/>
            <a:rect l="l" t="t" r="r" b="b"/>
            <a:pathLst>
              <a:path w="7638866" h="6858488">
                <a:moveTo>
                  <a:pt x="0" y="0"/>
                </a:moveTo>
                <a:lnTo>
                  <a:pt x="7638866" y="0"/>
                </a:lnTo>
                <a:lnTo>
                  <a:pt x="7638866" y="6858489"/>
                </a:lnTo>
                <a:lnTo>
                  <a:pt x="0" y="6858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65" r="-2337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13468" y="641350"/>
            <a:ext cx="13508196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134">
                <a:solidFill>
                  <a:srgbClr val="000000"/>
                </a:solidFill>
                <a:latin typeface="Days"/>
              </a:rPr>
              <a:t>Labelling of images using labelimg package in python</a:t>
            </a:r>
          </a:p>
        </p:txBody>
      </p:sp>
      <p:sp>
        <p:nvSpPr>
          <p:cNvPr id="5" name="Freeform 5"/>
          <p:cNvSpPr/>
          <p:nvPr/>
        </p:nvSpPr>
        <p:spPr>
          <a:xfrm>
            <a:off x="9144000" y="2188221"/>
            <a:ext cx="8076175" cy="6999549"/>
          </a:xfrm>
          <a:custGeom>
            <a:avLst/>
            <a:gdLst/>
            <a:ahLst/>
            <a:cxnLst/>
            <a:rect l="l" t="t" r="r" b="b"/>
            <a:pathLst>
              <a:path w="8076175" h="6999549">
                <a:moveTo>
                  <a:pt x="0" y="0"/>
                </a:moveTo>
                <a:lnTo>
                  <a:pt x="8076175" y="0"/>
                </a:lnTo>
                <a:lnTo>
                  <a:pt x="8076175" y="6999549"/>
                </a:lnTo>
                <a:lnTo>
                  <a:pt x="0" y="6999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45" r="-7302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780</Words>
  <Application>Microsoft Office PowerPoint</Application>
  <PresentationFormat>Custom</PresentationFormat>
  <Paragraphs>87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Open Sauce Light</vt:lpstr>
      <vt:lpstr>Calibri</vt:lpstr>
      <vt:lpstr>Arial</vt:lpstr>
      <vt:lpstr>Agrandir Narrow Bold</vt:lpstr>
      <vt:lpstr>Days</vt:lpstr>
      <vt:lpstr>Open Sauce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Sentence 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 Presentation</dc:title>
  <cp:lastModifiedBy>kapil srivastava</cp:lastModifiedBy>
  <cp:revision>14</cp:revision>
  <dcterms:created xsi:type="dcterms:W3CDTF">2006-08-16T00:00:00Z</dcterms:created>
  <dcterms:modified xsi:type="dcterms:W3CDTF">2024-04-09T02:28:12Z</dcterms:modified>
  <dc:identifier>DAF0YlUlXvo</dc:identifier>
</cp:coreProperties>
</file>